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9" r:id="rId3"/>
    <p:sldId id="303" r:id="rId4"/>
    <p:sldId id="304" r:id="rId5"/>
    <p:sldId id="305" r:id="rId6"/>
    <p:sldId id="306" r:id="rId7"/>
    <p:sldId id="307" r:id="rId8"/>
    <p:sldId id="314" r:id="rId9"/>
    <p:sldId id="315" r:id="rId10"/>
    <p:sldId id="316" r:id="rId11"/>
    <p:sldId id="317" r:id="rId12"/>
    <p:sldId id="31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960" y="7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pmartin\Desktop\Salary%20Comparison%20FY08-FY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pmartin\Desktop\Salary%20Comparison%20FY08-FY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W&amp;M Avg. Faculty Salaries and Gap to the SCHEV 60th Percentile Goal, FY09-FY17* (est.)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'Salaries-All'!$B$15</c:f>
              <c:strCache>
                <c:ptCount val="1"/>
                <c:pt idx="0">
                  <c:v>W&amp;M</c:v>
                </c:pt>
              </c:strCache>
            </c:strRef>
          </c:tx>
          <c:spPr>
            <a:solidFill>
              <a:srgbClr val="115740"/>
            </a:solidFill>
            <a:ln>
              <a:noFill/>
            </a:ln>
            <a:effectLst/>
          </c:spPr>
          <c:invertIfNegative val="0"/>
          <c:dLbls>
            <c:numFmt formatCode="&quot;$&quot;#,##0" sourceLinked="0"/>
            <c:spPr>
              <a:solidFill>
                <a:schemeClr val="bg1"/>
              </a:solidFill>
              <a:ln>
                <a:solidFill>
                  <a:srgbClr val="115740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'Salaries-All'!$D$14:$L$14</c:f>
              <c:strCache>
                <c:ptCount val="9"/>
                <c:pt idx="0">
                  <c:v>FY2009</c:v>
                </c:pt>
                <c:pt idx="1">
                  <c:v>FY2010</c:v>
                </c:pt>
                <c:pt idx="2">
                  <c:v>FY2011</c:v>
                </c:pt>
                <c:pt idx="3">
                  <c:v>FY2012</c:v>
                </c:pt>
                <c:pt idx="4">
                  <c:v>FY2013</c:v>
                </c:pt>
                <c:pt idx="5">
                  <c:v>FY2014</c:v>
                </c:pt>
                <c:pt idx="6">
                  <c:v>FY2015</c:v>
                </c:pt>
                <c:pt idx="7">
                  <c:v>FY2016</c:v>
                </c:pt>
                <c:pt idx="8">
                  <c:v>FY2017*</c:v>
                </c:pt>
              </c:strCache>
            </c:strRef>
          </c:cat>
          <c:val>
            <c:numRef>
              <c:f>'Salaries-All'!$D$15:$L$15</c:f>
              <c:numCache>
                <c:formatCode>#,##0</c:formatCode>
                <c:ptCount val="9"/>
                <c:pt idx="0">
                  <c:v>88800</c:v>
                </c:pt>
                <c:pt idx="1">
                  <c:v>86204</c:v>
                </c:pt>
                <c:pt idx="2">
                  <c:v>85638</c:v>
                </c:pt>
                <c:pt idx="3">
                  <c:v>90452</c:v>
                </c:pt>
                <c:pt idx="4">
                  <c:v>88587</c:v>
                </c:pt>
                <c:pt idx="5">
                  <c:v>92277</c:v>
                </c:pt>
                <c:pt idx="6">
                  <c:v>96741</c:v>
                </c:pt>
                <c:pt idx="7">
                  <c:v>99594</c:v>
                </c:pt>
                <c:pt idx="8">
                  <c:v>102581.82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DC-4128-A05F-4707C0FCC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8930960"/>
        <c:axId val="358931352"/>
      </c:barChart>
      <c:lineChart>
        <c:grouping val="standard"/>
        <c:varyColors val="0"/>
        <c:ser>
          <c:idx val="1"/>
          <c:order val="1"/>
          <c:tx>
            <c:strRef>
              <c:f>'Salaries-All'!$C$45</c:f>
              <c:strCache>
                <c:ptCount val="1"/>
                <c:pt idx="0">
                  <c:v>Gap to 60th Percentile (%)</c:v>
                </c:pt>
              </c:strCache>
            </c:strRef>
          </c:tx>
          <c:spPr>
            <a:ln w="28575" cap="rnd">
              <a:solidFill>
                <a:srgbClr val="B9975B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bg1"/>
              </a:solidFill>
              <a:ln>
                <a:solidFill>
                  <a:srgbClr val="B9975B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'Salaries-All'!$D$14:$L$14</c:f>
              <c:strCache>
                <c:ptCount val="9"/>
                <c:pt idx="0">
                  <c:v>FY2009</c:v>
                </c:pt>
                <c:pt idx="1">
                  <c:v>FY2010</c:v>
                </c:pt>
                <c:pt idx="2">
                  <c:v>FY2011</c:v>
                </c:pt>
                <c:pt idx="3">
                  <c:v>FY2012</c:v>
                </c:pt>
                <c:pt idx="4">
                  <c:v>FY2013</c:v>
                </c:pt>
                <c:pt idx="5">
                  <c:v>FY2014</c:v>
                </c:pt>
                <c:pt idx="6">
                  <c:v>FY2015</c:v>
                </c:pt>
                <c:pt idx="7">
                  <c:v>FY2016</c:v>
                </c:pt>
                <c:pt idx="8">
                  <c:v>FY2017*</c:v>
                </c:pt>
              </c:strCache>
            </c:strRef>
          </c:cat>
          <c:val>
            <c:numRef>
              <c:f>'Salaries-All'!$D$45:$L$45</c:f>
              <c:numCache>
                <c:formatCode>0.0%</c:formatCode>
                <c:ptCount val="9"/>
                <c:pt idx="0">
                  <c:v>0.15316216216216219</c:v>
                </c:pt>
                <c:pt idx="1">
                  <c:v>0.17981532179481233</c:v>
                </c:pt>
                <c:pt idx="2">
                  <c:v>0.22698334851351029</c:v>
                </c:pt>
                <c:pt idx="3">
                  <c:v>0.1841573431212134</c:v>
                </c:pt>
                <c:pt idx="4">
                  <c:v>0.20745707609468658</c:v>
                </c:pt>
                <c:pt idx="5">
                  <c:v>0.20107285672486094</c:v>
                </c:pt>
                <c:pt idx="6">
                  <c:v>0.1572797469532049</c:v>
                </c:pt>
                <c:pt idx="7">
                  <c:v>0.17729983733959878</c:v>
                </c:pt>
                <c:pt idx="8">
                  <c:v>0.16586974183144718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F4DC-4128-A05F-4707C0FCC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932136"/>
        <c:axId val="358931744"/>
      </c:lineChart>
      <c:catAx>
        <c:axId val="358930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931352"/>
        <c:crosses val="autoZero"/>
        <c:auto val="1"/>
        <c:lblAlgn val="ctr"/>
        <c:lblOffset val="100"/>
        <c:noMultiLvlLbl val="0"/>
      </c:catAx>
      <c:valAx>
        <c:axId val="358931352"/>
        <c:scaling>
          <c:orientation val="minMax"/>
          <c:max val="12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Avg. Faculty Salary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930960"/>
        <c:crosses val="autoZero"/>
        <c:crossBetween val="between"/>
      </c:valAx>
      <c:valAx>
        <c:axId val="35893174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Gap to 60th Percentile Goal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932136"/>
        <c:crosses val="max"/>
        <c:crossBetween val="between"/>
      </c:valAx>
      <c:catAx>
        <c:axId val="3589321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589317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smtClean="0"/>
              <a:t>Average </a:t>
            </a:r>
            <a:r>
              <a:rPr lang="en-US" sz="2000" dirty="0"/>
              <a:t>Faculty Salary, FY16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'Salaries-All'!$L$14</c:f>
              <c:strCache>
                <c:ptCount val="1"/>
                <c:pt idx="0">
                  <c:v>FY2016</c:v>
                </c:pt>
              </c:strCache>
            </c:strRef>
          </c:tx>
          <c:spPr>
            <a:solidFill>
              <a:schemeClr val="accent2">
                <a:lumMod val="9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8F4-406F-A1E6-5A0634A57EE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8F4-406F-A1E6-5A0634A57EE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8F4-406F-A1E6-5A0634A57EE5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8F4-406F-A1E6-5A0634A57EE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8F4-406F-A1E6-5A0634A57EE5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8F4-406F-A1E6-5A0634A57EE5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8F4-406F-A1E6-5A0634A57EE5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D8F4-406F-A1E6-5A0634A57EE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D8F4-406F-A1E6-5A0634A57EE5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D8F4-406F-A1E6-5A0634A57EE5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D8F4-406F-A1E6-5A0634A57EE5}"/>
              </c:ext>
            </c:extLst>
          </c:dPt>
          <c:dLbls>
            <c:dLbl>
              <c:idx val="0"/>
              <c:numFmt formatCode="&quot;$&quot;#,##0" sourceLinked="0"/>
              <c:spPr>
                <a:solidFill>
                  <a:schemeClr val="bg1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8F4-406F-A1E6-5A0634A57EE5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numFmt formatCode="&quot;$&quot;#,##0" sourceLinked="0"/>
              <c:spPr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D8F4-406F-A1E6-5A0634A57EE5}"/>
                </c:ext>
                <c:ext xmlns:c15="http://schemas.microsoft.com/office/drawing/2012/chart" uri="{CE6537A1-D6FC-4f65-9D91-7224C49458BB}"/>
              </c:extLst>
            </c:dLbl>
            <c:dLbl>
              <c:idx val="2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D8F4-406F-A1E6-5A0634A57EE5}"/>
                </c:ext>
                <c:ext xmlns:c15="http://schemas.microsoft.com/office/drawing/2012/chart" uri="{CE6537A1-D6FC-4f65-9D91-7224C49458BB}"/>
              </c:extLst>
            </c:dLbl>
            <c:numFmt formatCode="&quot;$&quot;#,##0" sourceLinked="0"/>
            <c:spPr>
              <a:solidFill>
                <a:schemeClr val="bg1"/>
              </a:solidFill>
              <a:ln>
                <a:solidFill>
                  <a:schemeClr val="accent2">
                    <a:lumMod val="90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'Salaries-All'!$B$15:$B$40</c:f>
              <c:strCache>
                <c:ptCount val="26"/>
                <c:pt idx="0">
                  <c:v>Binghamton</c:v>
                </c:pt>
                <c:pt idx="1">
                  <c:v>Marquette</c:v>
                </c:pt>
                <c:pt idx="2">
                  <c:v>Clemson</c:v>
                </c:pt>
                <c:pt idx="3">
                  <c:v>Georgia</c:v>
                </c:pt>
                <c:pt idx="4">
                  <c:v>W&amp;M</c:v>
                </c:pt>
                <c:pt idx="5">
                  <c:v>UNH</c:v>
                </c:pt>
                <c:pt idx="6">
                  <c:v>Syracuse</c:v>
                </c:pt>
                <c:pt idx="7">
                  <c:v>Rutgers</c:v>
                </c:pt>
                <c:pt idx="8">
                  <c:v>Wake Forest</c:v>
                </c:pt>
                <c:pt idx="9">
                  <c:v>Tufts</c:v>
                </c:pt>
                <c:pt idx="10">
                  <c:v>UNC-CH</c:v>
                </c:pt>
                <c:pt idx="11">
                  <c:v>Yeshiva</c:v>
                </c:pt>
                <c:pt idx="12">
                  <c:v>Delaware</c:v>
                </c:pt>
                <c:pt idx="13">
                  <c:v>Connecticut</c:v>
                </c:pt>
                <c:pt idx="14">
                  <c:v>Brandeis</c:v>
                </c:pt>
                <c:pt idx="15">
                  <c:v>Boston U.</c:v>
                </c:pt>
                <c:pt idx="16">
                  <c:v>Emory</c:v>
                </c:pt>
                <c:pt idx="17">
                  <c:v>Vanderbilt</c:v>
                </c:pt>
                <c:pt idx="18">
                  <c:v>Dartmouth</c:v>
                </c:pt>
                <c:pt idx="19">
                  <c:v>Notre Dame</c:v>
                </c:pt>
                <c:pt idx="20">
                  <c:v>UC-Irvine</c:v>
                </c:pt>
                <c:pt idx="21">
                  <c:v>Georgetown</c:v>
                </c:pt>
                <c:pt idx="22">
                  <c:v>Wash. U.</c:v>
                </c:pt>
                <c:pt idx="23">
                  <c:v>Boston Col.</c:v>
                </c:pt>
                <c:pt idx="24">
                  <c:v>UCSB</c:v>
                </c:pt>
                <c:pt idx="25">
                  <c:v>Brown</c:v>
                </c:pt>
              </c:strCache>
            </c:strRef>
          </c:cat>
          <c:val>
            <c:numRef>
              <c:f>'Salaries-All'!$L$15:$L$40</c:f>
              <c:numCache>
                <c:formatCode>#,##0</c:formatCode>
                <c:ptCount val="26"/>
                <c:pt idx="0">
                  <c:v>84501</c:v>
                </c:pt>
                <c:pt idx="1">
                  <c:v>88830</c:v>
                </c:pt>
                <c:pt idx="2">
                  <c:v>91485</c:v>
                </c:pt>
                <c:pt idx="3">
                  <c:v>96084</c:v>
                </c:pt>
                <c:pt idx="4">
                  <c:v>99594</c:v>
                </c:pt>
                <c:pt idx="5">
                  <c:v>99747</c:v>
                </c:pt>
                <c:pt idx="6">
                  <c:v>100818</c:v>
                </c:pt>
                <c:pt idx="7">
                  <c:v>101538</c:v>
                </c:pt>
                <c:pt idx="8">
                  <c:v>102636</c:v>
                </c:pt>
                <c:pt idx="9">
                  <c:v>103797</c:v>
                </c:pt>
                <c:pt idx="10">
                  <c:v>106281</c:v>
                </c:pt>
                <c:pt idx="11">
                  <c:v>109422</c:v>
                </c:pt>
                <c:pt idx="12">
                  <c:v>109692</c:v>
                </c:pt>
                <c:pt idx="13">
                  <c:v>111159</c:v>
                </c:pt>
                <c:pt idx="14">
                  <c:v>113886</c:v>
                </c:pt>
                <c:pt idx="15">
                  <c:v>116280</c:v>
                </c:pt>
                <c:pt idx="16">
                  <c:v>118710</c:v>
                </c:pt>
                <c:pt idx="17">
                  <c:v>120771</c:v>
                </c:pt>
                <c:pt idx="18">
                  <c:v>121347</c:v>
                </c:pt>
                <c:pt idx="19">
                  <c:v>122247</c:v>
                </c:pt>
                <c:pt idx="20">
                  <c:v>123957</c:v>
                </c:pt>
                <c:pt idx="21">
                  <c:v>125811</c:v>
                </c:pt>
                <c:pt idx="22">
                  <c:v>126189</c:v>
                </c:pt>
                <c:pt idx="23">
                  <c:v>127899</c:v>
                </c:pt>
                <c:pt idx="24">
                  <c:v>128943</c:v>
                </c:pt>
                <c:pt idx="25">
                  <c:v>129204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7-D8F4-406F-A1E6-5A0634A57E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8932920"/>
        <c:axId val="358933312"/>
      </c:barChart>
      <c:lineChart>
        <c:grouping val="standard"/>
        <c:varyColors val="0"/>
        <c:ser>
          <c:idx val="1"/>
          <c:order val="1"/>
          <c:tx>
            <c:strRef>
              <c:f>'Salaries-All'!$P$14</c:f>
              <c:strCache>
                <c:ptCount val="1"/>
                <c:pt idx="0">
                  <c:v>60th-FY16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D8F4-406F-A1E6-5A0634A57EE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'Salaries-All'!$B$15:$B$40</c:f>
              <c:strCache>
                <c:ptCount val="26"/>
                <c:pt idx="0">
                  <c:v>Binghamton</c:v>
                </c:pt>
                <c:pt idx="1">
                  <c:v>Marquette</c:v>
                </c:pt>
                <c:pt idx="2">
                  <c:v>Clemson</c:v>
                </c:pt>
                <c:pt idx="3">
                  <c:v>Georgia</c:v>
                </c:pt>
                <c:pt idx="4">
                  <c:v>W&amp;M</c:v>
                </c:pt>
                <c:pt idx="5">
                  <c:v>UNH</c:v>
                </c:pt>
                <c:pt idx="6">
                  <c:v>Syracuse</c:v>
                </c:pt>
                <c:pt idx="7">
                  <c:v>Rutgers</c:v>
                </c:pt>
                <c:pt idx="8">
                  <c:v>Wake Forest</c:v>
                </c:pt>
                <c:pt idx="9">
                  <c:v>Tufts</c:v>
                </c:pt>
                <c:pt idx="10">
                  <c:v>UNC-CH</c:v>
                </c:pt>
                <c:pt idx="11">
                  <c:v>Yeshiva</c:v>
                </c:pt>
                <c:pt idx="12">
                  <c:v>Delaware</c:v>
                </c:pt>
                <c:pt idx="13">
                  <c:v>Connecticut</c:v>
                </c:pt>
                <c:pt idx="14">
                  <c:v>Brandeis</c:v>
                </c:pt>
                <c:pt idx="15">
                  <c:v>Boston U.</c:v>
                </c:pt>
                <c:pt idx="16">
                  <c:v>Emory</c:v>
                </c:pt>
                <c:pt idx="17">
                  <c:v>Vanderbilt</c:v>
                </c:pt>
                <c:pt idx="18">
                  <c:v>Dartmouth</c:v>
                </c:pt>
                <c:pt idx="19">
                  <c:v>Notre Dame</c:v>
                </c:pt>
                <c:pt idx="20">
                  <c:v>UC-Irvine</c:v>
                </c:pt>
                <c:pt idx="21">
                  <c:v>Georgetown</c:v>
                </c:pt>
                <c:pt idx="22">
                  <c:v>Wash. U.</c:v>
                </c:pt>
                <c:pt idx="23">
                  <c:v>Boston Col.</c:v>
                </c:pt>
                <c:pt idx="24">
                  <c:v>UCSB</c:v>
                </c:pt>
                <c:pt idx="25">
                  <c:v>Brown</c:v>
                </c:pt>
              </c:strCache>
            </c:strRef>
          </c:cat>
          <c:val>
            <c:numRef>
              <c:f>'Salaries-All'!$P$15:$P$40</c:f>
              <c:numCache>
                <c:formatCode>"$"#,##0</c:formatCode>
                <c:ptCount val="26"/>
                <c:pt idx="0">
                  <c:v>117252</c:v>
                </c:pt>
                <c:pt idx="1">
                  <c:v>117252</c:v>
                </c:pt>
                <c:pt idx="2">
                  <c:v>117252</c:v>
                </c:pt>
                <c:pt idx="3">
                  <c:v>117252</c:v>
                </c:pt>
                <c:pt idx="4">
                  <c:v>117252</c:v>
                </c:pt>
                <c:pt idx="5">
                  <c:v>117252</c:v>
                </c:pt>
                <c:pt idx="6">
                  <c:v>117252</c:v>
                </c:pt>
                <c:pt idx="7">
                  <c:v>117252</c:v>
                </c:pt>
                <c:pt idx="8">
                  <c:v>117252</c:v>
                </c:pt>
                <c:pt idx="9">
                  <c:v>117252</c:v>
                </c:pt>
                <c:pt idx="10">
                  <c:v>117252</c:v>
                </c:pt>
                <c:pt idx="11">
                  <c:v>117252</c:v>
                </c:pt>
                <c:pt idx="12">
                  <c:v>117252</c:v>
                </c:pt>
                <c:pt idx="13">
                  <c:v>117252</c:v>
                </c:pt>
                <c:pt idx="14">
                  <c:v>117252</c:v>
                </c:pt>
                <c:pt idx="15">
                  <c:v>117252</c:v>
                </c:pt>
                <c:pt idx="16">
                  <c:v>117252</c:v>
                </c:pt>
                <c:pt idx="17">
                  <c:v>117252</c:v>
                </c:pt>
                <c:pt idx="18">
                  <c:v>117252</c:v>
                </c:pt>
                <c:pt idx="19">
                  <c:v>117252</c:v>
                </c:pt>
                <c:pt idx="20">
                  <c:v>117252</c:v>
                </c:pt>
                <c:pt idx="21">
                  <c:v>117252</c:v>
                </c:pt>
                <c:pt idx="22">
                  <c:v>117252</c:v>
                </c:pt>
                <c:pt idx="23">
                  <c:v>117252</c:v>
                </c:pt>
                <c:pt idx="24">
                  <c:v>117252</c:v>
                </c:pt>
                <c:pt idx="25">
                  <c:v>117252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9-D8F4-406F-A1E6-5A0634A57EE5}"/>
            </c:ext>
          </c:extLst>
        </c:ser>
        <c:ser>
          <c:idx val="2"/>
          <c:order val="2"/>
          <c:tx>
            <c:strRef>
              <c:f>'Salaries-All'!$Q$14</c:f>
              <c:strCache>
                <c:ptCount val="1"/>
                <c:pt idx="0">
                  <c:v>60th-FY15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2"/>
              <c:dLblPos val="b"/>
              <c:showLegendKey val="0"/>
              <c:showVal val="1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D8F4-406F-A1E6-5A0634A57EE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'Salaries-All'!$B$15:$B$40</c:f>
              <c:strCache>
                <c:ptCount val="26"/>
                <c:pt idx="0">
                  <c:v>Binghamton</c:v>
                </c:pt>
                <c:pt idx="1">
                  <c:v>Marquette</c:v>
                </c:pt>
                <c:pt idx="2">
                  <c:v>Clemson</c:v>
                </c:pt>
                <c:pt idx="3">
                  <c:v>Georgia</c:v>
                </c:pt>
                <c:pt idx="4">
                  <c:v>W&amp;M</c:v>
                </c:pt>
                <c:pt idx="5">
                  <c:v>UNH</c:v>
                </c:pt>
                <c:pt idx="6">
                  <c:v>Syracuse</c:v>
                </c:pt>
                <c:pt idx="7">
                  <c:v>Rutgers</c:v>
                </c:pt>
                <c:pt idx="8">
                  <c:v>Wake Forest</c:v>
                </c:pt>
                <c:pt idx="9">
                  <c:v>Tufts</c:v>
                </c:pt>
                <c:pt idx="10">
                  <c:v>UNC-CH</c:v>
                </c:pt>
                <c:pt idx="11">
                  <c:v>Yeshiva</c:v>
                </c:pt>
                <c:pt idx="12">
                  <c:v>Delaware</c:v>
                </c:pt>
                <c:pt idx="13">
                  <c:v>Connecticut</c:v>
                </c:pt>
                <c:pt idx="14">
                  <c:v>Brandeis</c:v>
                </c:pt>
                <c:pt idx="15">
                  <c:v>Boston U.</c:v>
                </c:pt>
                <c:pt idx="16">
                  <c:v>Emory</c:v>
                </c:pt>
                <c:pt idx="17">
                  <c:v>Vanderbilt</c:v>
                </c:pt>
                <c:pt idx="18">
                  <c:v>Dartmouth</c:v>
                </c:pt>
                <c:pt idx="19">
                  <c:v>Notre Dame</c:v>
                </c:pt>
                <c:pt idx="20">
                  <c:v>UC-Irvine</c:v>
                </c:pt>
                <c:pt idx="21">
                  <c:v>Georgetown</c:v>
                </c:pt>
                <c:pt idx="22">
                  <c:v>Wash. U.</c:v>
                </c:pt>
                <c:pt idx="23">
                  <c:v>Boston Col.</c:v>
                </c:pt>
                <c:pt idx="24">
                  <c:v>UCSB</c:v>
                </c:pt>
                <c:pt idx="25">
                  <c:v>Brown</c:v>
                </c:pt>
              </c:strCache>
            </c:strRef>
          </c:cat>
          <c:val>
            <c:numRef>
              <c:f>'Salaries-All'!$Q$15:$Q$40</c:f>
              <c:numCache>
                <c:formatCode>"$"#,##0</c:formatCode>
                <c:ptCount val="26"/>
                <c:pt idx="0">
                  <c:v>111956.4</c:v>
                </c:pt>
                <c:pt idx="1">
                  <c:v>111956.4</c:v>
                </c:pt>
                <c:pt idx="2">
                  <c:v>111956.4</c:v>
                </c:pt>
                <c:pt idx="3">
                  <c:v>111956.4</c:v>
                </c:pt>
                <c:pt idx="4">
                  <c:v>111956.4</c:v>
                </c:pt>
                <c:pt idx="5">
                  <c:v>111956.4</c:v>
                </c:pt>
                <c:pt idx="6">
                  <c:v>111956.4</c:v>
                </c:pt>
                <c:pt idx="7">
                  <c:v>111956.4</c:v>
                </c:pt>
                <c:pt idx="8">
                  <c:v>111956.4</c:v>
                </c:pt>
                <c:pt idx="9">
                  <c:v>111956.4</c:v>
                </c:pt>
                <c:pt idx="10">
                  <c:v>111956.4</c:v>
                </c:pt>
                <c:pt idx="11">
                  <c:v>111956.4</c:v>
                </c:pt>
                <c:pt idx="12">
                  <c:v>111956.4</c:v>
                </c:pt>
                <c:pt idx="13">
                  <c:v>111956.4</c:v>
                </c:pt>
                <c:pt idx="14">
                  <c:v>111956.4</c:v>
                </c:pt>
                <c:pt idx="15">
                  <c:v>111956.4</c:v>
                </c:pt>
                <c:pt idx="16">
                  <c:v>111956.4</c:v>
                </c:pt>
                <c:pt idx="17">
                  <c:v>111956.4</c:v>
                </c:pt>
                <c:pt idx="18">
                  <c:v>111956.4</c:v>
                </c:pt>
                <c:pt idx="19">
                  <c:v>111956.4</c:v>
                </c:pt>
                <c:pt idx="20">
                  <c:v>111956.4</c:v>
                </c:pt>
                <c:pt idx="21">
                  <c:v>111956.4</c:v>
                </c:pt>
                <c:pt idx="22">
                  <c:v>111956.4</c:v>
                </c:pt>
                <c:pt idx="23">
                  <c:v>111956.4</c:v>
                </c:pt>
                <c:pt idx="24">
                  <c:v>111956.4</c:v>
                </c:pt>
                <c:pt idx="25">
                  <c:v>111956.4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B-D8F4-406F-A1E6-5A0634A57E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932920"/>
        <c:axId val="358933312"/>
      </c:lineChart>
      <c:catAx>
        <c:axId val="358932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933312"/>
        <c:crosses val="autoZero"/>
        <c:auto val="1"/>
        <c:lblAlgn val="ctr"/>
        <c:lblOffset val="100"/>
        <c:noMultiLvlLbl val="0"/>
      </c:catAx>
      <c:valAx>
        <c:axId val="358933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FY16 Avg. Faculty Salary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932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0" i="0" u="none" strike="noStrike" baseline="0" dirty="0" smtClean="0">
                <a:effectLst/>
              </a:rPr>
              <a:t>Increases in Faculty Base Salary Indexed to FY 2007</a:t>
            </a:r>
            <a:endParaRPr lang="en-US" sz="2000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'Base Salary'!$L$3</c:f>
              <c:strCache>
                <c:ptCount val="1"/>
                <c:pt idx="0">
                  <c:v>W&amp;M</c:v>
                </c:pt>
              </c:strCache>
            </c:strRef>
          </c:tx>
          <c:spPr>
            <a:ln w="28575" cap="rnd">
              <a:solidFill>
                <a:srgbClr val="115740"/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E46-4EDA-97FE-3BF908C7DEF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'Base Salary'!$M$1:$W$2</c:f>
              <c:strCache>
                <c:ptCount val="11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2012*</c:v>
                </c:pt>
                <c:pt idx="6">
                  <c:v>FY 2013</c:v>
                </c:pt>
                <c:pt idx="7">
                  <c:v>FY 2014</c:v>
                </c:pt>
                <c:pt idx="8">
                  <c:v>FY 2015</c:v>
                </c:pt>
                <c:pt idx="9">
                  <c:v>FY 2016</c:v>
                </c:pt>
                <c:pt idx="10">
                  <c:v>FY 2017</c:v>
                </c:pt>
              </c:strCache>
            </c:strRef>
          </c:cat>
          <c:val>
            <c:numRef>
              <c:f>'Base Salary'!$M$3:$W$3</c:f>
              <c:numCache>
                <c:formatCode>0.000</c:formatCode>
                <c:ptCount val="11"/>
                <c:pt idx="0">
                  <c:v>1</c:v>
                </c:pt>
                <c:pt idx="1">
                  <c:v>1.05</c:v>
                </c:pt>
                <c:pt idx="2">
                  <c:v>1.05</c:v>
                </c:pt>
                <c:pt idx="3">
                  <c:v>1.05</c:v>
                </c:pt>
                <c:pt idx="4">
                  <c:v>1.05</c:v>
                </c:pt>
                <c:pt idx="5">
                  <c:v>1.0815000000000001</c:v>
                </c:pt>
                <c:pt idx="6">
                  <c:v>1.1031300000000002</c:v>
                </c:pt>
                <c:pt idx="7">
                  <c:v>1.1693178000000002</c:v>
                </c:pt>
                <c:pt idx="8">
                  <c:v>1.2336302790000002</c:v>
                </c:pt>
                <c:pt idx="9">
                  <c:v>1.2891436415550002</c:v>
                </c:pt>
                <c:pt idx="10">
                  <c:v>1.3278179508016501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E46-4EDA-97FE-3BF908C7DEF2}"/>
            </c:ext>
          </c:extLst>
        </c:ser>
        <c:ser>
          <c:idx val="1"/>
          <c:order val="1"/>
          <c:tx>
            <c:strRef>
              <c:f>'Base Salary'!$L$4</c:f>
              <c:strCache>
                <c:ptCount val="1"/>
                <c:pt idx="0">
                  <c:v>UVA</c:v>
                </c:pt>
              </c:strCache>
            </c:strRef>
          </c:tx>
          <c:spPr>
            <a:ln w="28575" cap="rnd">
              <a:solidFill>
                <a:srgbClr val="E57200"/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E46-4EDA-97FE-3BF908C7DEF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'Base Salary'!$M$1:$W$2</c:f>
              <c:strCache>
                <c:ptCount val="11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2012*</c:v>
                </c:pt>
                <c:pt idx="6">
                  <c:v>FY 2013</c:v>
                </c:pt>
                <c:pt idx="7">
                  <c:v>FY 2014</c:v>
                </c:pt>
                <c:pt idx="8">
                  <c:v>FY 2015</c:v>
                </c:pt>
                <c:pt idx="9">
                  <c:v>FY 2016</c:v>
                </c:pt>
                <c:pt idx="10">
                  <c:v>FY 2017</c:v>
                </c:pt>
              </c:strCache>
            </c:strRef>
          </c:cat>
          <c:val>
            <c:numRef>
              <c:f>'Base Salary'!$M$4:$W$4</c:f>
              <c:numCache>
                <c:formatCode>0.000</c:formatCode>
                <c:ptCount val="11"/>
                <c:pt idx="0">
                  <c:v>1</c:v>
                </c:pt>
                <c:pt idx="1">
                  <c:v>1.04</c:v>
                </c:pt>
                <c:pt idx="2">
                  <c:v>1.04</c:v>
                </c:pt>
                <c:pt idx="3">
                  <c:v>1.04</c:v>
                </c:pt>
                <c:pt idx="4">
                  <c:v>1.04</c:v>
                </c:pt>
                <c:pt idx="5">
                  <c:v>1.0712000000000002</c:v>
                </c:pt>
                <c:pt idx="6">
                  <c:v>1.0712000000000002</c:v>
                </c:pt>
                <c:pt idx="7">
                  <c:v>1.1220820000000002</c:v>
                </c:pt>
                <c:pt idx="8">
                  <c:v>1.1753808950000004</c:v>
                </c:pt>
                <c:pt idx="9">
                  <c:v>1.2282730352750004</c:v>
                </c:pt>
                <c:pt idx="10">
                  <c:v>1.286616004450563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E46-4EDA-97FE-3BF908C7DEF2}"/>
            </c:ext>
          </c:extLst>
        </c:ser>
        <c:ser>
          <c:idx val="2"/>
          <c:order val="2"/>
          <c:tx>
            <c:strRef>
              <c:f>'Base Salary'!$L$5</c:f>
              <c:strCache>
                <c:ptCount val="1"/>
                <c:pt idx="0">
                  <c:v>VT</c:v>
                </c:pt>
              </c:strCache>
            </c:strRef>
          </c:tx>
          <c:spPr>
            <a:ln w="28575" cap="rnd">
              <a:solidFill>
                <a:srgbClr val="660000"/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E46-4EDA-97FE-3BF908C7DEF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'Base Salary'!$M$1:$W$2</c:f>
              <c:strCache>
                <c:ptCount val="11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2012*</c:v>
                </c:pt>
                <c:pt idx="6">
                  <c:v>FY 2013</c:v>
                </c:pt>
                <c:pt idx="7">
                  <c:v>FY 2014</c:v>
                </c:pt>
                <c:pt idx="8">
                  <c:v>FY 2015</c:v>
                </c:pt>
                <c:pt idx="9">
                  <c:v>FY 2016</c:v>
                </c:pt>
                <c:pt idx="10">
                  <c:v>FY 2017</c:v>
                </c:pt>
              </c:strCache>
            </c:strRef>
          </c:cat>
          <c:val>
            <c:numRef>
              <c:f>'Base Salary'!$M$5:$W$5</c:f>
              <c:numCache>
                <c:formatCode>0.000</c:formatCode>
                <c:ptCount val="11"/>
                <c:pt idx="0">
                  <c:v>1</c:v>
                </c:pt>
                <c:pt idx="1">
                  <c:v>1.04</c:v>
                </c:pt>
                <c:pt idx="2">
                  <c:v>1.04</c:v>
                </c:pt>
                <c:pt idx="3">
                  <c:v>1.04</c:v>
                </c:pt>
                <c:pt idx="4">
                  <c:v>1.04</c:v>
                </c:pt>
                <c:pt idx="5">
                  <c:v>1.0608</c:v>
                </c:pt>
                <c:pt idx="6">
                  <c:v>1.0608</c:v>
                </c:pt>
                <c:pt idx="7">
                  <c:v>1.108536</c:v>
                </c:pt>
                <c:pt idx="8">
                  <c:v>1.1445634199999999</c:v>
                </c:pt>
                <c:pt idx="9">
                  <c:v>1.1846231396999998</c:v>
                </c:pt>
                <c:pt idx="10">
                  <c:v>1.2083156024939998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3E46-4EDA-97FE-3BF908C7DEF2}"/>
            </c:ext>
          </c:extLst>
        </c:ser>
        <c:ser>
          <c:idx val="3"/>
          <c:order val="3"/>
          <c:tx>
            <c:strRef>
              <c:f>'Base Salary'!$L$6</c:f>
              <c:strCache>
                <c:ptCount val="1"/>
                <c:pt idx="0">
                  <c:v>State Actions</c:v>
                </c:pt>
              </c:strCache>
            </c:strRef>
          </c:tx>
          <c:spPr>
            <a:ln w="28575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3E46-4EDA-97FE-3BF908C7DEF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'Base Salary'!$M$1:$W$2</c:f>
              <c:strCache>
                <c:ptCount val="11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2012*</c:v>
                </c:pt>
                <c:pt idx="6">
                  <c:v>FY 2013</c:v>
                </c:pt>
                <c:pt idx="7">
                  <c:v>FY 2014</c:v>
                </c:pt>
                <c:pt idx="8">
                  <c:v>FY 2015</c:v>
                </c:pt>
                <c:pt idx="9">
                  <c:v>FY 2016</c:v>
                </c:pt>
                <c:pt idx="10">
                  <c:v>FY 2017</c:v>
                </c:pt>
              </c:strCache>
            </c:strRef>
          </c:cat>
          <c:val>
            <c:numRef>
              <c:f>'Base Salary'!$M$6:$W$6</c:f>
              <c:numCache>
                <c:formatCode>0.000</c:formatCode>
                <c:ptCount val="11"/>
                <c:pt idx="0">
                  <c:v>1</c:v>
                </c:pt>
                <c:pt idx="1">
                  <c:v>1.04</c:v>
                </c:pt>
                <c:pt idx="2">
                  <c:v>1.04</c:v>
                </c:pt>
                <c:pt idx="3">
                  <c:v>1.04</c:v>
                </c:pt>
                <c:pt idx="4">
                  <c:v>1.04</c:v>
                </c:pt>
                <c:pt idx="5">
                  <c:v>1.04</c:v>
                </c:pt>
                <c:pt idx="6">
                  <c:v>1.04</c:v>
                </c:pt>
                <c:pt idx="7">
                  <c:v>1.0712000000000002</c:v>
                </c:pt>
                <c:pt idx="8">
                  <c:v>1.0712000000000002</c:v>
                </c:pt>
                <c:pt idx="9">
                  <c:v>1.0926240000000003</c:v>
                </c:pt>
                <c:pt idx="10">
                  <c:v>1.0926240000000003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3E46-4EDA-97FE-3BF908C7DE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2838656"/>
        <c:axId val="303163976"/>
      </c:lineChart>
      <c:catAx>
        <c:axId val="3028386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*VRS participants </a:t>
                </a:r>
                <a:r>
                  <a:rPr lang="en-US" dirty="0" smtClean="0"/>
                  <a:t>statewide received </a:t>
                </a:r>
                <a:r>
                  <a:rPr lang="en-US" dirty="0"/>
                  <a:t>a 5% raise in FY 2012 offset by a required 5% VRS contribution.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163976"/>
        <c:crosses val="autoZero"/>
        <c:auto val="1"/>
        <c:lblAlgn val="ctr"/>
        <c:lblOffset val="100"/>
        <c:noMultiLvlLbl val="0"/>
      </c:catAx>
      <c:valAx>
        <c:axId val="303163976"/>
        <c:scaling>
          <c:orientation val="minMax"/>
          <c:max val="1.35"/>
          <c:min val="0.9500000000000000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Indexed Value (FY 2007 = 1.00)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838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Inflation-Adjusted (CPI) Annual Faculty Compensation Indexed to FY 2007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'Annual Compensation'!$L$3</c:f>
              <c:strCache>
                <c:ptCount val="1"/>
                <c:pt idx="0">
                  <c:v>W&amp;M</c:v>
                </c:pt>
              </c:strCache>
            </c:strRef>
          </c:tx>
          <c:spPr>
            <a:ln w="28575" cap="rnd">
              <a:solidFill>
                <a:srgbClr val="115740"/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820-41CE-BCE7-88B29F68991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'Annual Compensation'!$M$1:$W$2</c:f>
              <c:strCache>
                <c:ptCount val="11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2012*</c:v>
                </c:pt>
                <c:pt idx="6">
                  <c:v>FY 2013</c:v>
                </c:pt>
                <c:pt idx="7">
                  <c:v>FY 2014</c:v>
                </c:pt>
                <c:pt idx="8">
                  <c:v>FY 2015</c:v>
                </c:pt>
                <c:pt idx="9">
                  <c:v>FY 2016</c:v>
                </c:pt>
                <c:pt idx="10">
                  <c:v>FY 2017</c:v>
                </c:pt>
              </c:strCache>
            </c:strRef>
          </c:cat>
          <c:val>
            <c:numRef>
              <c:f>'Annual Compensation'!$M$3:$W$3</c:f>
              <c:numCache>
                <c:formatCode>0.000</c:formatCode>
                <c:ptCount val="11"/>
                <c:pt idx="0">
                  <c:v>1</c:v>
                </c:pt>
                <c:pt idx="1">
                  <c:v>1.0088270582185912</c:v>
                </c:pt>
                <c:pt idx="2">
                  <c:v>1.0079057023802729</c:v>
                </c:pt>
                <c:pt idx="3">
                  <c:v>0.98120389536418329</c:v>
                </c:pt>
                <c:pt idx="4">
                  <c:v>0.99574639906195417</c:v>
                </c:pt>
                <c:pt idx="5">
                  <c:v>0.96709693714771894</c:v>
                </c:pt>
                <c:pt idx="6">
                  <c:v>0.99807507371483606</c:v>
                </c:pt>
                <c:pt idx="7">
                  <c:v>1.012526687692288</c:v>
                </c:pt>
                <c:pt idx="8">
                  <c:v>1.060195349054563</c:v>
                </c:pt>
                <c:pt idx="9">
                  <c:v>1.0998802953844162</c:v>
                </c:pt>
                <c:pt idx="10">
                  <c:v>1.1098514798028969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E820-41CE-BCE7-88B29F689913}"/>
            </c:ext>
          </c:extLst>
        </c:ser>
        <c:ser>
          <c:idx val="1"/>
          <c:order val="1"/>
          <c:tx>
            <c:strRef>
              <c:f>'Annual Compensation'!$L$4</c:f>
              <c:strCache>
                <c:ptCount val="1"/>
                <c:pt idx="0">
                  <c:v>UVA</c:v>
                </c:pt>
              </c:strCache>
            </c:strRef>
          </c:tx>
          <c:spPr>
            <a:ln w="28575" cap="rnd">
              <a:solidFill>
                <a:srgbClr val="E57200"/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E820-41CE-BCE7-88B29F68991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'Annual Compensation'!$M$1:$W$2</c:f>
              <c:strCache>
                <c:ptCount val="11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2012*</c:v>
                </c:pt>
                <c:pt idx="6">
                  <c:v>FY 2013</c:v>
                </c:pt>
                <c:pt idx="7">
                  <c:v>FY 2014</c:v>
                </c:pt>
                <c:pt idx="8">
                  <c:v>FY 2015</c:v>
                </c:pt>
                <c:pt idx="9">
                  <c:v>FY 2016</c:v>
                </c:pt>
                <c:pt idx="10">
                  <c:v>FY 2017</c:v>
                </c:pt>
              </c:strCache>
            </c:strRef>
          </c:cat>
          <c:val>
            <c:numRef>
              <c:f>'Annual Compensation'!$M$4:$W$4</c:f>
              <c:numCache>
                <c:formatCode>0.000</c:formatCode>
                <c:ptCount val="11"/>
                <c:pt idx="0">
                  <c:v>1</c:v>
                </c:pt>
                <c:pt idx="1">
                  <c:v>0.9992191814736523</c:v>
                </c:pt>
                <c:pt idx="2">
                  <c:v>0.9983066004528417</c:v>
                </c:pt>
                <c:pt idx="3">
                  <c:v>0.97185909636071488</c:v>
                </c:pt>
                <c:pt idx="4">
                  <c:v>0.98626310002326867</c:v>
                </c:pt>
                <c:pt idx="5">
                  <c:v>0.95788649012726446</c:v>
                </c:pt>
                <c:pt idx="6">
                  <c:v>0.96973969973998397</c:v>
                </c:pt>
                <c:pt idx="7">
                  <c:v>0.97162462658067628</c:v>
                </c:pt>
                <c:pt idx="8">
                  <c:v>1.0101351916043477</c:v>
                </c:pt>
                <c:pt idx="9">
                  <c:v>1.0479462996236977</c:v>
                </c:pt>
                <c:pt idx="10">
                  <c:v>1.0754129928846368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E820-41CE-BCE7-88B29F689913}"/>
            </c:ext>
          </c:extLst>
        </c:ser>
        <c:ser>
          <c:idx val="2"/>
          <c:order val="2"/>
          <c:tx>
            <c:strRef>
              <c:f>'Annual Compensation'!$L$5</c:f>
              <c:strCache>
                <c:ptCount val="1"/>
                <c:pt idx="0">
                  <c:v>VT</c:v>
                </c:pt>
              </c:strCache>
            </c:strRef>
          </c:tx>
          <c:spPr>
            <a:ln w="28575" cap="rnd">
              <a:solidFill>
                <a:srgbClr val="660000"/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820-41CE-BCE7-88B29F68991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'Annual Compensation'!$M$1:$W$2</c:f>
              <c:strCache>
                <c:ptCount val="11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2012*</c:v>
                </c:pt>
                <c:pt idx="6">
                  <c:v>FY 2013</c:v>
                </c:pt>
                <c:pt idx="7">
                  <c:v>FY 2014</c:v>
                </c:pt>
                <c:pt idx="8">
                  <c:v>FY 2015</c:v>
                </c:pt>
                <c:pt idx="9">
                  <c:v>FY 2016</c:v>
                </c:pt>
                <c:pt idx="10">
                  <c:v>FY 2017</c:v>
                </c:pt>
              </c:strCache>
            </c:strRef>
          </c:cat>
          <c:val>
            <c:numRef>
              <c:f>'Annual Compensation'!$M$5:$W$5</c:f>
              <c:numCache>
                <c:formatCode>0.000</c:formatCode>
                <c:ptCount val="11"/>
                <c:pt idx="0">
                  <c:v>1</c:v>
                </c:pt>
                <c:pt idx="1">
                  <c:v>0.9992191814736523</c:v>
                </c:pt>
                <c:pt idx="2">
                  <c:v>0.9983066004528417</c:v>
                </c:pt>
                <c:pt idx="3">
                  <c:v>0.97185909636071488</c:v>
                </c:pt>
                <c:pt idx="4">
                  <c:v>0.98626310002326867</c:v>
                </c:pt>
                <c:pt idx="5">
                  <c:v>0.94858662129107729</c:v>
                </c:pt>
                <c:pt idx="6">
                  <c:v>0.96032475119881899</c:v>
                </c:pt>
                <c:pt idx="7">
                  <c:v>0.9598949783092825</c:v>
                </c:pt>
                <c:pt idx="8">
                  <c:v>0.98365031666184011</c:v>
                </c:pt>
                <c:pt idx="9">
                  <c:v>1.0107047863501109</c:v>
                </c:pt>
                <c:pt idx="10">
                  <c:v>1.0099659058587478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E820-41CE-BCE7-88B29F689913}"/>
            </c:ext>
          </c:extLst>
        </c:ser>
        <c:ser>
          <c:idx val="3"/>
          <c:order val="3"/>
          <c:tx>
            <c:strRef>
              <c:f>'Annual Compensation'!$L$6</c:f>
              <c:strCache>
                <c:ptCount val="1"/>
                <c:pt idx="0">
                  <c:v>State Actions</c:v>
                </c:pt>
              </c:strCache>
            </c:strRef>
          </c:tx>
          <c:spPr>
            <a:ln w="28575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E820-41CE-BCE7-88B29F68991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'Annual Compensation'!$M$1:$W$2</c:f>
              <c:strCache>
                <c:ptCount val="11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2012*</c:v>
                </c:pt>
                <c:pt idx="6">
                  <c:v>FY 2013</c:v>
                </c:pt>
                <c:pt idx="7">
                  <c:v>FY 2014</c:v>
                </c:pt>
                <c:pt idx="8">
                  <c:v>FY 2015</c:v>
                </c:pt>
                <c:pt idx="9">
                  <c:v>FY 2016</c:v>
                </c:pt>
                <c:pt idx="10">
                  <c:v>FY 2017</c:v>
                </c:pt>
              </c:strCache>
            </c:strRef>
          </c:cat>
          <c:val>
            <c:numRef>
              <c:f>'Annual Compensation'!$M$6:$W$6</c:f>
              <c:numCache>
                <c:formatCode>0.000</c:formatCode>
                <c:ptCount val="11"/>
                <c:pt idx="0">
                  <c:v>1</c:v>
                </c:pt>
                <c:pt idx="1">
                  <c:v>0.9992191814736523</c:v>
                </c:pt>
                <c:pt idx="2">
                  <c:v>0.9983066004528417</c:v>
                </c:pt>
                <c:pt idx="3">
                  <c:v>0.97185909636071488</c:v>
                </c:pt>
                <c:pt idx="4">
                  <c:v>0.98626310002326867</c:v>
                </c:pt>
                <c:pt idx="5">
                  <c:v>0.9299868836187033</c:v>
                </c:pt>
                <c:pt idx="6">
                  <c:v>0.94149485411648914</c:v>
                </c:pt>
                <c:pt idx="7">
                  <c:v>0.927565275972006</c:v>
                </c:pt>
                <c:pt idx="8">
                  <c:v>0.92060099143144325</c:v>
                </c:pt>
                <c:pt idx="9">
                  <c:v>0.93221233780784296</c:v>
                </c:pt>
                <c:pt idx="10">
                  <c:v>0.91326552901023916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E820-41CE-BCE7-88B29F689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3450184"/>
        <c:axId val="301328696"/>
      </c:lineChart>
      <c:catAx>
        <c:axId val="3034501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*VRS participants statewide received a 5% raise in FY 2012 offset by a required 5% VRS contribution.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328696"/>
        <c:crosses val="autoZero"/>
        <c:auto val="1"/>
        <c:lblAlgn val="ctr"/>
        <c:lblOffset val="100"/>
        <c:noMultiLvlLbl val="0"/>
      </c:catAx>
      <c:valAx>
        <c:axId val="301328696"/>
        <c:scaling>
          <c:orientation val="minMax"/>
          <c:max val="1.1500000000000001"/>
          <c:min val="0.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Indexed Value (FY 2007 = 1.00)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450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340A-E0EB-8C40-9409-1FFF7FACF38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36365-B677-D44E-91FC-E14057168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787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0EDA1-C987-DA4A-B537-2A2FE375E7C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BB8DA-73BB-EE4C-B4E5-A3AC48052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513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/>
          <a:p>
            <a:fld id="{49876B99-1F5C-4E45-ACF8-A757952A326E}" type="datetime1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3CD5B470-24F1-6744-BE88-730898E97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5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Graphic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/>
          <a:p>
            <a:fld id="{DCFE7AC9-246F-274F-90B0-9B5F72AD257B}" type="datetime1">
              <a:rPr lang="en-US" smtClean="0"/>
              <a:t>5/13/2017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3CD5B470-24F1-6744-BE88-730898E97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4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C5FA7-125C-0C4A-A698-3C3B1B89F9E6}" type="datetime1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Graphic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5C47E-A1DB-2145-AD89-7CD67B276434}" type="datetime1">
              <a:rPr lang="en-US" smtClean="0"/>
              <a:t>5/13/2017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19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1612-8457-0F45-9037-542885C50CD0}" type="datetime1">
              <a:rPr lang="en-US" smtClean="0"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90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2B47-1129-A14A-A2B6-9E4149B6642C}" type="datetime1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8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62050"/>
          </a:xfrm>
        </p:spPr>
        <p:txBody>
          <a:bodyPr anchor="b">
            <a:normAutofit/>
          </a:bodyPr>
          <a:lstStyle>
            <a:lvl1pPr algn="ctr">
              <a:defRPr sz="4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35101"/>
            <a:ext cx="6815667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F5497-67D5-5B4B-AD21-B28310D102AE}" type="datetime1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8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EA91A-B92F-8744-80AE-4EADCD339B75}" type="datetime1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1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4605-632E-8E46-B0E8-8E407C6C1C1B}" type="datetime1">
              <a:rPr lang="en-US" smtClean="0"/>
              <a:t>5/13/2017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293316"/>
            <a:ext cx="10972800" cy="1143000"/>
          </a:xfrm>
        </p:spPr>
        <p:txBody>
          <a:bodyPr/>
          <a:lstStyle>
            <a:lvl1pPr>
              <a:defRPr sz="4400">
                <a:solidFill>
                  <a:schemeClr val="tx1"/>
                </a:solidFill>
                <a:latin typeface="Avenir Next Regular"/>
                <a:cs typeface="Avenir Next Regular"/>
              </a:defRPr>
            </a:lvl1pPr>
          </a:lstStyle>
          <a:p>
            <a:r>
              <a:rPr lang="en-US" sz="2800" b="0" i="0" dirty="0" smtClean="0">
                <a:latin typeface="Avenir Next Regular"/>
                <a:cs typeface="Avenir Next Regular"/>
              </a:rPr>
              <a:t>“Type a quote here.”</a:t>
            </a:r>
            <a:endParaRPr lang="en-US" sz="2800" b="0" i="0" dirty="0">
              <a:latin typeface="Avenir Next Regular"/>
              <a:cs typeface="Avenir Next Regular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3539518"/>
            <a:ext cx="7315200" cy="380389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-Johnny Appleseed</a:t>
            </a:r>
          </a:p>
        </p:txBody>
      </p:sp>
    </p:spTree>
    <p:extLst>
      <p:ext uri="{BB962C8B-B14F-4D97-AF65-F5344CB8AC3E}">
        <p14:creationId xmlns:p14="http://schemas.microsoft.com/office/powerpoint/2010/main" val="935167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venir Next Regular"/>
                <a:cs typeface="Avenir Next Regular"/>
              </a:defRPr>
            </a:lvl1pPr>
          </a:lstStyle>
          <a:p>
            <a:fld id="{7527057D-347E-4F49-87E4-D800B7A46B0A}" type="datetime1">
              <a:rPr lang="en-US" smtClean="0"/>
              <a:t>5/13/2017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venir Next Regular"/>
                <a:cs typeface="Avenir Next Regular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venir Next Regular"/>
                <a:cs typeface="Avenir Next Regular"/>
              </a:defRPr>
            </a:lvl1pPr>
          </a:lstStyle>
          <a:p>
            <a:fld id="{3CD5B470-24F1-6744-BE88-730898E97D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4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  <p:sldLayoutId id="2147483655" r:id="rId4"/>
    <p:sldLayoutId id="2147483654" r:id="rId5"/>
    <p:sldLayoutId id="2147483652" r:id="rId6"/>
    <p:sldLayoutId id="2147483656" r:id="rId7"/>
    <p:sldLayoutId id="2147483657" r:id="rId8"/>
    <p:sldLayoutId id="2147483658" r:id="rId9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Avenir Next Demi Bold"/>
          <a:ea typeface="+mj-ea"/>
          <a:cs typeface="Avenir Next Demi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venir Next Regular"/>
          <a:ea typeface="+mn-ea"/>
          <a:cs typeface="Avenir Next Regular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venir Next Regular"/>
          <a:ea typeface="+mn-ea"/>
          <a:cs typeface="Avenir Next Regular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venir Next Regular"/>
          <a:ea typeface="+mn-ea"/>
          <a:cs typeface="Avenir Next Regular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venir Next Regular"/>
          <a:ea typeface="+mn-ea"/>
          <a:cs typeface="Avenir Next Regular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venir Next Regular"/>
          <a:ea typeface="+mn-ea"/>
          <a:cs typeface="Avenir Next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760575"/>
            <a:ext cx="6400800" cy="37943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FFFFFF"/>
                </a:solidFill>
              </a:rPr>
              <a:t>Teaching and Salary Data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FFFF"/>
                </a:solidFill>
              </a:rPr>
              <a:t>Faculty Assembly</a:t>
            </a:r>
            <a:endParaRPr lang="en-US" sz="40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2400" dirty="0" smtClean="0">
                <a:solidFill>
                  <a:srgbClr val="FFFFFF"/>
                </a:solidFill>
              </a:rPr>
              <a:t>May 11, 2017</a:t>
            </a:r>
          </a:p>
          <a:p>
            <a:pPr marL="0" indent="0" algn="ctr">
              <a:buNone/>
            </a:pPr>
            <a:endParaRPr lang="en-US" sz="2400" dirty="0" smtClean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24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24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2400" dirty="0" smtClean="0">
                <a:solidFill>
                  <a:srgbClr val="FFFFFF"/>
                </a:solidFill>
              </a:rPr>
              <a:t>Michael Halleran, Provost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3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053629"/>
              </p:ext>
            </p:extLst>
          </p:nvPr>
        </p:nvGraphicFramePr>
        <p:xfrm>
          <a:off x="609600" y="228600"/>
          <a:ext cx="109728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23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979616"/>
              </p:ext>
            </p:extLst>
          </p:nvPr>
        </p:nvGraphicFramePr>
        <p:xfrm>
          <a:off x="609600" y="228600"/>
          <a:ext cx="109728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404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190754"/>
              </p:ext>
            </p:extLst>
          </p:nvPr>
        </p:nvGraphicFramePr>
        <p:xfrm>
          <a:off x="609600" y="228600"/>
          <a:ext cx="109728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59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266700"/>
            <a:ext cx="7724775" cy="632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250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663" y="285750"/>
            <a:ext cx="7688262" cy="629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081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988" y="290513"/>
            <a:ext cx="7821612" cy="628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081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038" y="249238"/>
            <a:ext cx="7785100" cy="6364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081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252413"/>
            <a:ext cx="7724775" cy="635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081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288" y="257175"/>
            <a:ext cx="7847012" cy="634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081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853200"/>
              </p:ext>
            </p:extLst>
          </p:nvPr>
        </p:nvGraphicFramePr>
        <p:xfrm>
          <a:off x="609600" y="228600"/>
          <a:ext cx="109728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597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Why did the gap increase in FY16?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W&amp;M made gains, but so did our peers.</a:t>
            </a:r>
          </a:p>
          <a:p>
            <a:pPr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Peers made much more substantial gains in FY16 than in prior years, and the 60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percentile target moved accordingly.</a:t>
            </a:r>
          </a:p>
          <a:p>
            <a:pPr marL="0" indent="0">
              <a:spcBef>
                <a:spcPts val="2400"/>
              </a:spcBef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470-24F1-6744-BE88-730898E97D2D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971289"/>
              </p:ext>
            </p:extLst>
          </p:nvPr>
        </p:nvGraphicFramePr>
        <p:xfrm>
          <a:off x="609600" y="3866568"/>
          <a:ext cx="109728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  <a:latin typeface="Avenir Next Regula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Avenir Next Regular"/>
                        </a:rPr>
                        <a:t>FY2010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chemeClr val="bg1"/>
                          </a:solidFill>
                          <a:effectLst/>
                          <a:latin typeface="Avenir Next Regular"/>
                        </a:rPr>
                        <a:t>FY2011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chemeClr val="bg1"/>
                          </a:solidFill>
                          <a:effectLst/>
                          <a:latin typeface="Avenir Next Regular"/>
                        </a:rPr>
                        <a:t>FY2012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chemeClr val="bg1"/>
                          </a:solidFill>
                          <a:effectLst/>
                          <a:latin typeface="Avenir Next Regular"/>
                        </a:rPr>
                        <a:t>FY2013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chemeClr val="bg1"/>
                          </a:solidFill>
                          <a:effectLst/>
                          <a:latin typeface="Avenir Next Regular"/>
                        </a:rPr>
                        <a:t>FY2014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chemeClr val="bg1"/>
                          </a:solidFill>
                          <a:effectLst/>
                          <a:latin typeface="Avenir Next Regular"/>
                        </a:rPr>
                        <a:t>FY2015</a:t>
                      </a:r>
                    </a:p>
                  </a:txBody>
                  <a:tcPr marL="9525" marR="9525" marT="9525" marB="0" anchor="b">
                    <a:lnR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Avenir Next Regular"/>
                        </a:rPr>
                        <a:t>FY2016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venir Next Regular"/>
                        </a:rPr>
                        <a:t>60</a:t>
                      </a:r>
                      <a:r>
                        <a:rPr lang="en-US" sz="2000" baseline="30000" dirty="0" smtClean="0">
                          <a:solidFill>
                            <a:schemeClr val="tx1"/>
                          </a:solidFill>
                          <a:latin typeface="Avenir Next Regular"/>
                        </a:rPr>
                        <a:t>th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venir Next Regular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venir Next Regular"/>
                        </a:rPr>
                        <a:t>Pctl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venir Next Regular"/>
                        </a:rPr>
                        <a:t>.</a:t>
                      </a:r>
                      <a:endParaRPr lang="en-US" sz="2000" dirty="0">
                        <a:solidFill>
                          <a:schemeClr val="tx1"/>
                        </a:solidFill>
                        <a:latin typeface="Avenir Next Regula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$101,705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$105,076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$107,109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$106,965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$110,014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$111,956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$117,252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venir Next Regular"/>
                        </a:rPr>
                        <a:t>Change from Prior FY</a:t>
                      </a:r>
                      <a:endParaRPr lang="en-US" sz="2000" dirty="0">
                        <a:solidFill>
                          <a:schemeClr val="tx1"/>
                        </a:solidFill>
                        <a:latin typeface="Avenir Next Regula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venir Next Regular"/>
                        </a:rPr>
                        <a:t>-$696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$3,372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$2,033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venir Next Regular"/>
                        </a:rPr>
                        <a:t>-$144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$3,049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$1,942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venir Next Regular"/>
                        </a:rPr>
                        <a:t>$5,296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venir Next Regular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32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m_informal">
  <a:themeElements>
    <a:clrScheme name="Custom WM">
      <a:dk1>
        <a:sysClr val="windowText" lastClr="000000"/>
      </a:dk1>
      <a:lt1>
        <a:sysClr val="window" lastClr="FFFFFF"/>
      </a:lt1>
      <a:dk2>
        <a:srgbClr val="B9975B"/>
      </a:dk2>
      <a:lt2>
        <a:srgbClr val="EEECE1"/>
      </a:lt2>
      <a:accent1>
        <a:srgbClr val="115740"/>
      </a:accent1>
      <a:accent2>
        <a:srgbClr val="D0D3D4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6600"/>
      </a:hlink>
      <a:folHlink>
        <a:srgbClr val="0066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informal_presentation_powerpoint</Template>
  <TotalTime>2673</TotalTime>
  <Words>216</Words>
  <Application>Microsoft Office PowerPoint</Application>
  <PresentationFormat>Widescreen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Avenir Next Demi Bold</vt:lpstr>
      <vt:lpstr>Avenir Next Regular</vt:lpstr>
      <vt:lpstr>Calibri</vt:lpstr>
      <vt:lpstr>wm_informal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did the gap increase in FY16?</vt:lpstr>
      <vt:lpstr>PowerPoint Presentation</vt:lpstr>
      <vt:lpstr>PowerPoint Presentation</vt:lpstr>
      <vt:lpstr>PowerPoint Presentation</vt:lpstr>
    </vt:vector>
  </TitlesOfParts>
  <Company>College of William and Mary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Jeremy P. Martin</dc:creator>
  <cp:lastModifiedBy>Abelt, Christopher J</cp:lastModifiedBy>
  <cp:revision>140</cp:revision>
  <dcterms:created xsi:type="dcterms:W3CDTF">2015-08-12T14:47:01Z</dcterms:created>
  <dcterms:modified xsi:type="dcterms:W3CDTF">2017-05-13T16:19:01Z</dcterms:modified>
</cp:coreProperties>
</file>